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57" r:id="rId5"/>
    <p:sldId id="259" r:id="rId6"/>
    <p:sldId id="260" r:id="rId7"/>
    <p:sldId id="261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-102" y="-4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079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294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453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510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306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004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4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221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11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978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65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99F90C-1ADB-4BFB-A7B4-A8246C80D224}" type="datetimeFigureOut">
              <a:rPr lang="ko-KR" altLang="en-US" smtClean="0"/>
              <a:t>2017-03-21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68F4AE-7142-47DB-BC80-0B57E05C2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5888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8278688" cy="1470025"/>
          </a:xfrm>
        </p:spPr>
        <p:txBody>
          <a:bodyPr>
            <a:normAutofit/>
          </a:bodyPr>
          <a:lstStyle/>
          <a:p>
            <a:r>
              <a:rPr lang="en-US" altLang="ko-KR" b="1" dirty="0" smtClean="0"/>
              <a:t>3. </a:t>
            </a:r>
            <a:r>
              <a:rPr lang="ko-KR" altLang="en-US" b="1" dirty="0" smtClean="0"/>
              <a:t>나눔</a:t>
            </a:r>
            <a:r>
              <a:rPr lang="en-US" altLang="ko-KR" b="1" dirty="0" smtClean="0"/>
              <a:t>, </a:t>
            </a:r>
            <a:r>
              <a:rPr lang="ko-KR" altLang="en-US" b="1" smtClean="0"/>
              <a:t>비판적으로 </a:t>
            </a:r>
            <a:r>
              <a:rPr lang="ko-KR" altLang="en-US" b="1" smtClean="0"/>
              <a:t>생각하기</a:t>
            </a:r>
            <a:r>
              <a:rPr lang="en-US" altLang="ko-KR" b="1" dirty="0" smtClean="0"/>
              <a:t/>
            </a:r>
            <a:br>
              <a:rPr lang="en-US" altLang="ko-KR" b="1" dirty="0" smtClean="0"/>
            </a:br>
            <a:r>
              <a:rPr lang="ko-KR" altLang="en-US" sz="4000" b="1" dirty="0" smtClean="0"/>
              <a:t>블라인드 사이드를 보고</a:t>
            </a:r>
            <a:endParaRPr lang="ko-KR" altLang="en-US" sz="4000" b="1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 smtClean="0"/>
          </a:p>
          <a:p>
            <a:r>
              <a:rPr lang="ko-KR" altLang="en-US" smtClean="0"/>
              <a:t>김혜령 교수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427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2800" b="1" dirty="0" smtClean="0"/>
              <a:t>여러분이 </a:t>
            </a:r>
            <a:r>
              <a:rPr lang="ko-KR" altLang="en-US" sz="2800" b="1" dirty="0" err="1" smtClean="0">
                <a:solidFill>
                  <a:srgbClr val="FF0000"/>
                </a:solidFill>
              </a:rPr>
              <a:t>나눔리더십</a:t>
            </a:r>
            <a:r>
              <a:rPr lang="ko-KR" altLang="en-US" sz="2800" b="1" dirty="0" smtClean="0">
                <a:solidFill>
                  <a:srgbClr val="FF0000"/>
                </a:solidFill>
              </a:rPr>
              <a:t> 교수자</a:t>
            </a:r>
            <a:r>
              <a:rPr lang="ko-KR" altLang="en-US" sz="2800" b="1" dirty="0" smtClean="0"/>
              <a:t>라는 전제아래 토론 주제를 자유롭게 제시한 뒤</a:t>
            </a:r>
            <a:r>
              <a:rPr lang="en-US" altLang="ko-KR" sz="2800" b="1" dirty="0" smtClean="0"/>
              <a:t>, </a:t>
            </a:r>
          </a:p>
          <a:p>
            <a:pPr marL="0" indent="0">
              <a:buNone/>
            </a:pPr>
            <a:r>
              <a:rPr lang="ko-KR" altLang="en-US" sz="2800" b="1" dirty="0" smtClean="0">
                <a:solidFill>
                  <a:srgbClr val="FF0000"/>
                </a:solidFill>
              </a:rPr>
              <a:t>조별로 토론 주제 </a:t>
            </a:r>
            <a:r>
              <a:rPr lang="en-US" altLang="ko-KR" sz="2800" b="1" dirty="0" smtClean="0">
                <a:solidFill>
                  <a:srgbClr val="FF0000"/>
                </a:solidFill>
              </a:rPr>
              <a:t>2</a:t>
            </a:r>
            <a:r>
              <a:rPr lang="ko-KR" altLang="en-US" sz="2800" b="1" dirty="0" smtClean="0">
                <a:solidFill>
                  <a:srgbClr val="FF0000"/>
                </a:solidFill>
              </a:rPr>
              <a:t>개씩</a:t>
            </a:r>
            <a:r>
              <a:rPr lang="ko-KR" altLang="en-US" sz="2800" b="1" dirty="0" smtClean="0"/>
              <a:t>을 골라 토론해 봅시다</a:t>
            </a:r>
            <a:r>
              <a:rPr lang="en-US" altLang="ko-KR" sz="2800" b="1" dirty="0" smtClean="0"/>
              <a:t>. </a:t>
            </a:r>
          </a:p>
          <a:p>
            <a:pPr marL="0" indent="0">
              <a:buNone/>
            </a:pPr>
            <a:endParaRPr lang="en-US" altLang="ko-KR" sz="2800" b="1" dirty="0"/>
          </a:p>
          <a:p>
            <a:pPr marL="0" indent="0">
              <a:buNone/>
            </a:pPr>
            <a:r>
              <a:rPr lang="en-US" altLang="ko-KR" sz="2800" b="1" dirty="0" smtClean="0"/>
              <a:t>(</a:t>
            </a:r>
            <a:r>
              <a:rPr lang="ko-KR" altLang="en-US" sz="2800" b="1" dirty="0" smtClean="0"/>
              <a:t>토론 주제는 토론 게시판에 올려 주세요</a:t>
            </a:r>
            <a:r>
              <a:rPr lang="en-US" altLang="ko-KR" sz="2800" b="1" dirty="0" smtClean="0"/>
              <a:t>~~!!)</a:t>
            </a:r>
          </a:p>
          <a:p>
            <a:pPr marL="0" indent="0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682392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544" y="545401"/>
            <a:ext cx="8229600" cy="4525963"/>
          </a:xfrm>
        </p:spPr>
        <p:txBody>
          <a:bodyPr/>
          <a:lstStyle/>
          <a:p>
            <a:endParaRPr lang="en-US" altLang="ko-KR" dirty="0" smtClean="0"/>
          </a:p>
          <a:p>
            <a:r>
              <a:rPr lang="ko-KR" altLang="en-US" sz="3600" b="1" dirty="0" smtClean="0"/>
              <a:t>영화 속에서 </a:t>
            </a:r>
            <a:r>
              <a:rPr lang="en-US" altLang="ko-KR" sz="3600" b="1" dirty="0" smtClean="0"/>
              <a:t>“</a:t>
            </a:r>
            <a:r>
              <a:rPr lang="ko-KR" altLang="en-US" sz="3600" b="1" dirty="0" err="1" smtClean="0"/>
              <a:t>크리스</a:t>
            </a:r>
            <a:r>
              <a:rPr lang="ko-KR" altLang="en-US" sz="3600" b="1" dirty="0" err="1"/>
              <a:t>챤</a:t>
            </a:r>
            <a:r>
              <a:rPr lang="en-US" altLang="ko-KR" sz="3600" b="1" dirty="0" smtClean="0"/>
              <a:t>”</a:t>
            </a:r>
            <a:r>
              <a:rPr lang="ko-KR" altLang="en-US" sz="3600" b="1" dirty="0" smtClean="0"/>
              <a:t>이라는 말이 자주 등장합니다</a:t>
            </a:r>
            <a:r>
              <a:rPr lang="en-US" altLang="ko-KR" sz="3600" b="1" dirty="0" smtClean="0"/>
              <a:t>. </a:t>
            </a:r>
            <a:r>
              <a:rPr lang="ko-KR" altLang="en-US" sz="3600" b="1" dirty="0" smtClean="0"/>
              <a:t>그 말이 갖는 역할은 무엇일까요</a:t>
            </a:r>
            <a:r>
              <a:rPr lang="en-US" altLang="ko-KR" sz="3600" b="1" dirty="0" smtClean="0"/>
              <a:t>? </a:t>
            </a:r>
            <a:endParaRPr lang="ko-KR" altLang="en-US" sz="36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596" y="3140968"/>
            <a:ext cx="6084168" cy="342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586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536" y="-243408"/>
            <a:ext cx="8291264" cy="5433467"/>
          </a:xfrm>
        </p:spPr>
        <p:txBody>
          <a:bodyPr/>
          <a:lstStyle/>
          <a:p>
            <a:pPr marL="0" indent="0">
              <a:buNone/>
            </a:pPr>
            <a:endParaRPr lang="en-US" altLang="ko-KR" b="1" dirty="0" smtClean="0"/>
          </a:p>
          <a:p>
            <a:pPr marL="0" indent="0">
              <a:buNone/>
            </a:pPr>
            <a:r>
              <a:rPr lang="ko-KR" altLang="en-US" b="1" dirty="0" smtClean="0"/>
              <a:t>상황에 따라서 </a:t>
            </a:r>
            <a:r>
              <a:rPr lang="en-US" altLang="ko-KR" b="1" dirty="0" smtClean="0"/>
              <a:t>“Shame on you” </a:t>
            </a:r>
            <a:r>
              <a:rPr lang="ko-KR" altLang="en-US" b="1" dirty="0" smtClean="0"/>
              <a:t>라는 말 자체가 대화 상대방을 모욕하는 말일 수 있습니다</a:t>
            </a:r>
            <a:r>
              <a:rPr lang="en-US" altLang="ko-KR" b="1" dirty="0" smtClean="0"/>
              <a:t>. </a:t>
            </a:r>
          </a:p>
          <a:p>
            <a:pPr marL="0" indent="0">
              <a:buNone/>
            </a:pPr>
            <a:r>
              <a:rPr lang="ko-KR" altLang="en-US" b="1" dirty="0" smtClean="0"/>
              <a:t>그럼에도 불구하고</a:t>
            </a:r>
            <a:r>
              <a:rPr lang="en-US" altLang="ko-KR" b="1" dirty="0" smtClean="0"/>
              <a:t>, </a:t>
            </a:r>
            <a:r>
              <a:rPr lang="ko-KR" altLang="en-US" b="1" dirty="0" err="1" smtClean="0"/>
              <a:t>리앤이</a:t>
            </a:r>
            <a:r>
              <a:rPr lang="ko-KR" altLang="en-US" b="1" dirty="0" smtClean="0"/>
              <a:t> 친구들에게 이 말을 하게 되었을 때 친구들 중 아무도 이에 대해 반대의 말을 할 수 없었던 것은 왜 그랬을까요</a:t>
            </a:r>
            <a:r>
              <a:rPr lang="en-US" altLang="ko-KR" b="1" dirty="0" smtClean="0"/>
              <a:t>?</a:t>
            </a:r>
            <a:r>
              <a:rPr lang="ko-KR" altLang="en-US" b="1" dirty="0" smtClean="0"/>
              <a:t> </a:t>
            </a:r>
            <a:endParaRPr lang="ko-KR" altLang="en-US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3645024"/>
            <a:ext cx="5500103" cy="309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003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544" y="908720"/>
            <a:ext cx="8219256" cy="5217443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b="1" dirty="0" err="1" smtClean="0"/>
              <a:t>투호이</a:t>
            </a:r>
            <a:r>
              <a:rPr lang="ko-KR" altLang="en-US" b="1" dirty="0" smtClean="0"/>
              <a:t> 가족과 </a:t>
            </a:r>
            <a:r>
              <a:rPr lang="ko-KR" altLang="en-US" b="1" dirty="0" err="1" smtClean="0"/>
              <a:t>마이클의</a:t>
            </a:r>
            <a:r>
              <a:rPr lang="ko-KR" altLang="en-US" b="1" dirty="0" smtClean="0"/>
              <a:t> 관계는 분명히 </a:t>
            </a:r>
            <a:r>
              <a:rPr lang="en-US" altLang="ko-KR" b="1" dirty="0" smtClean="0"/>
              <a:t/>
            </a:r>
            <a:br>
              <a:rPr lang="en-US" altLang="ko-KR" b="1" dirty="0" smtClean="0"/>
            </a:br>
            <a:r>
              <a:rPr lang="ko-KR" altLang="en-US" b="1" dirty="0" smtClean="0"/>
              <a:t>미국 사회라는 상황 속에서 나타나는 전형적인 백인과 흑인이라는 차별적 질서 안에 자리잡고 있다고 볼 수 있습니다</a:t>
            </a:r>
            <a:r>
              <a:rPr lang="en-US" altLang="ko-KR" b="1" dirty="0" smtClean="0"/>
              <a:t>. </a:t>
            </a:r>
            <a:br>
              <a:rPr lang="en-US" altLang="ko-KR" b="1" dirty="0" smtClean="0"/>
            </a:br>
            <a:r>
              <a:rPr lang="en-US" altLang="ko-KR" b="1" dirty="0" smtClean="0"/>
              <a:t/>
            </a:r>
            <a:br>
              <a:rPr lang="en-US" altLang="ko-KR" b="1" dirty="0" smtClean="0"/>
            </a:br>
            <a:r>
              <a:rPr lang="ko-KR" altLang="en-US" b="1" dirty="0" smtClean="0"/>
              <a:t>양자 관계를 규정하는 거시적 질서 자체가 옳지 못하다면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미시적 관계 내에서 나눔이나 희생 역시 소용이 없는 것일까요</a:t>
            </a:r>
            <a:r>
              <a:rPr lang="en-US" altLang="ko-KR" b="1" dirty="0" smtClean="0"/>
              <a:t>?</a:t>
            </a:r>
          </a:p>
          <a:p>
            <a:endParaRPr lang="en-US" altLang="ko-KR" b="1" dirty="0"/>
          </a:p>
          <a:p>
            <a:pPr marL="0" indent="0">
              <a:buNone/>
            </a:pPr>
            <a:r>
              <a:rPr lang="en-US" altLang="ko-KR" b="1" dirty="0" smtClean="0">
                <a:solidFill>
                  <a:srgbClr val="FF0000"/>
                </a:solidFill>
              </a:rPr>
              <a:t>(</a:t>
            </a:r>
            <a:r>
              <a:rPr lang="ko-KR" altLang="en-US" b="1" dirty="0" smtClean="0">
                <a:solidFill>
                  <a:srgbClr val="FF0000"/>
                </a:solidFill>
              </a:rPr>
              <a:t>거시적 질서의 이해의 장점</a:t>
            </a:r>
            <a:r>
              <a:rPr lang="en-US" altLang="ko-KR" b="1" dirty="0" smtClean="0">
                <a:solidFill>
                  <a:srgbClr val="FF0000"/>
                </a:solidFill>
              </a:rPr>
              <a:t/>
            </a:r>
            <a:br>
              <a:rPr lang="en-US" altLang="ko-KR" b="1" dirty="0" smtClean="0">
                <a:solidFill>
                  <a:srgbClr val="FF0000"/>
                </a:solidFill>
              </a:rPr>
            </a:br>
            <a:r>
              <a:rPr lang="en-US" altLang="ko-KR" b="1" dirty="0" smtClean="0">
                <a:solidFill>
                  <a:srgbClr val="FF0000"/>
                </a:solidFill>
              </a:rPr>
              <a:t>                   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FF0000"/>
                </a:solidFill>
              </a:rPr>
              <a:t>but, </a:t>
            </a:r>
            <a:r>
              <a:rPr lang="ko-KR" altLang="en-US" b="1" dirty="0" smtClean="0">
                <a:solidFill>
                  <a:srgbClr val="FF0000"/>
                </a:solidFill>
              </a:rPr>
              <a:t>거시적 질서가 주는 편견</a:t>
            </a:r>
            <a:r>
              <a:rPr lang="en-US" altLang="ko-KR" b="1" dirty="0" smtClean="0">
                <a:solidFill>
                  <a:srgbClr val="FF0000"/>
                </a:solidFill>
              </a:rPr>
              <a:t>)</a:t>
            </a:r>
            <a:endParaRPr lang="en-US" altLang="ko-KR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844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536" y="764704"/>
            <a:ext cx="6912768" cy="5361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 smtClean="0"/>
              <a:t>일부 사람들은 </a:t>
            </a:r>
            <a:r>
              <a:rPr lang="ko-KR" altLang="en-US" b="1" dirty="0" err="1" smtClean="0"/>
              <a:t>투호이</a:t>
            </a:r>
            <a:r>
              <a:rPr lang="ko-KR" altLang="en-US" b="1" dirty="0" smtClean="0"/>
              <a:t> 가족이 마이클 </a:t>
            </a:r>
            <a:r>
              <a:rPr lang="ko-KR" altLang="en-US" b="1" dirty="0" err="1" smtClean="0"/>
              <a:t>오어를</a:t>
            </a:r>
            <a:r>
              <a:rPr lang="ko-KR" altLang="en-US" b="1" dirty="0" smtClean="0"/>
              <a:t> 돕지만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결국 많은 흑인 아이들이 여전히 빈곤과 차별에 남아 있었다고 비판합니다</a:t>
            </a:r>
            <a:r>
              <a:rPr lang="en-US" altLang="ko-KR" b="1" dirty="0" smtClean="0"/>
              <a:t>. </a:t>
            </a:r>
          </a:p>
          <a:p>
            <a:pPr marL="0" indent="0">
              <a:buNone/>
            </a:pPr>
            <a:r>
              <a:rPr lang="ko-KR" altLang="en-US" b="1" dirty="0" smtClean="0"/>
              <a:t>이에 대한 여러분의 생각은 어떤가요</a:t>
            </a:r>
            <a:r>
              <a:rPr lang="en-US" altLang="ko-KR" b="1" dirty="0" smtClean="0"/>
              <a:t>?</a:t>
            </a:r>
            <a:endParaRPr lang="ko-KR" altLang="en-US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3429000"/>
            <a:ext cx="5796136" cy="326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070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544" y="332656"/>
            <a:ext cx="8219256" cy="55054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b="1" dirty="0" smtClean="0"/>
              <a:t>“</a:t>
            </a:r>
            <a:r>
              <a:rPr lang="ko-KR" altLang="en-US" b="1" dirty="0" smtClean="0"/>
              <a:t>나는 </a:t>
            </a:r>
            <a:r>
              <a:rPr lang="ko-KR" altLang="en-US" b="1" dirty="0" err="1" smtClean="0"/>
              <a:t>리앤이</a:t>
            </a:r>
            <a:r>
              <a:rPr lang="ko-KR" altLang="en-US" b="1" dirty="0" smtClean="0"/>
              <a:t> 처음 밖에서 방황하는 </a:t>
            </a:r>
            <a:r>
              <a:rPr lang="ko-KR" altLang="en-US" b="1" dirty="0" err="1" smtClean="0"/>
              <a:t>마이클을</a:t>
            </a:r>
            <a:r>
              <a:rPr lang="ko-KR" altLang="en-US" b="1" dirty="0" smtClean="0"/>
              <a:t> 들여 옷을 주고 침대를 내어줄 땐 아마 그저 단순한 </a:t>
            </a:r>
            <a:r>
              <a:rPr lang="ko-KR" altLang="en-US" b="1" dirty="0" err="1" smtClean="0"/>
              <a:t>동정심이었을거라</a:t>
            </a:r>
            <a:r>
              <a:rPr lang="ko-KR" altLang="en-US" b="1" dirty="0" smtClean="0"/>
              <a:t> 생각했다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그리고 그것이 지속되고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가족이 되고 싶다고 느껴가며 엄마로서 함께하고자 하는 감정이 자라자 비로소 나는 온전한 무조건적 환대가 이루어졌다고 생각한다</a:t>
            </a:r>
            <a:r>
              <a:rPr lang="en-US" altLang="ko-KR" b="1" dirty="0" smtClean="0"/>
              <a:t>.” </a:t>
            </a:r>
            <a:r>
              <a:rPr lang="en-US" altLang="ko-KR" sz="2000" b="1" dirty="0" smtClean="0"/>
              <a:t>(07</a:t>
            </a:r>
            <a:r>
              <a:rPr lang="ko-KR" altLang="en-US" sz="2000" b="1" dirty="0" smtClean="0"/>
              <a:t>반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잔치의 피드백 중에서 </a:t>
            </a:r>
            <a:r>
              <a:rPr lang="en-US" altLang="ko-KR" sz="2000" b="1" dirty="0" smtClean="0"/>
              <a:t>)</a:t>
            </a:r>
            <a:endParaRPr lang="ko-KR" altLang="en-US" sz="20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4725144"/>
            <a:ext cx="3515883" cy="197768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041" y="4077072"/>
            <a:ext cx="4187957" cy="235572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8560" y="3969060"/>
            <a:ext cx="3648405" cy="205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927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170</Words>
  <Application>Microsoft Office PowerPoint</Application>
  <PresentationFormat>화면 슬라이드 쇼(4:3)</PresentationFormat>
  <Paragraphs>18</Paragraphs>
  <Slides>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8" baseType="lpstr">
      <vt:lpstr>Office 테마</vt:lpstr>
      <vt:lpstr>3. 나눔, 비판적으로 생각하기 블라인드 사이드를 보고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USER1</dc:creator>
  <cp:lastModifiedBy>USER1</cp:lastModifiedBy>
  <cp:revision>6</cp:revision>
  <dcterms:created xsi:type="dcterms:W3CDTF">2017-03-21T00:47:02Z</dcterms:created>
  <dcterms:modified xsi:type="dcterms:W3CDTF">2017-03-21T01:30:11Z</dcterms:modified>
</cp:coreProperties>
</file>

<file path=docProps/thumbnail.jpeg>
</file>